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20" y="-3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4493BEB-8891-4981-8F60-F62663CA60F1}"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1323089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493BEB-8891-4981-8F60-F62663CA60F1}"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684680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493BEB-8891-4981-8F60-F62663CA60F1}"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677233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2E0AF5E-F854-4855-A60A-CF42CED09F9B}" type="slidenum">
              <a:rPr lang="en-US"/>
              <a:pPr>
                <a:defRPr/>
              </a:pPr>
              <a:t>‹#›</a:t>
            </a:fld>
            <a:endParaRPr lang="en-US"/>
          </a:p>
        </p:txBody>
      </p:sp>
    </p:spTree>
    <p:extLst>
      <p:ext uri="{BB962C8B-B14F-4D97-AF65-F5344CB8AC3E}">
        <p14:creationId xmlns:p14="http://schemas.microsoft.com/office/powerpoint/2010/main" val="1076961584"/>
      </p:ext>
    </p:extLst>
  </p:cSld>
  <p:clrMapOvr>
    <a:masterClrMapping/>
  </p:clrMapOvr>
  <p:transition xmlns:p14="http://schemas.microsoft.com/office/powerpoint/2010/mai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493BEB-8891-4981-8F60-F62663CA60F1}"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24346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493BEB-8891-4981-8F60-F62663CA60F1}"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1643807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4493BEB-8891-4981-8F60-F62663CA60F1}" type="datetimeFigureOut">
              <a:rPr lang="en-US" smtClean="0"/>
              <a:t>10/17/14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2242711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4493BEB-8891-4981-8F60-F62663CA60F1}" type="datetimeFigureOut">
              <a:rPr lang="en-US" smtClean="0"/>
              <a:t>10/17/14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2462321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493BEB-8891-4981-8F60-F62663CA60F1}" type="datetimeFigureOut">
              <a:rPr lang="en-US" smtClean="0"/>
              <a:t>10/17/14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32093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493BEB-8891-4981-8F60-F62663CA60F1}" type="datetimeFigureOut">
              <a:rPr lang="en-US" smtClean="0"/>
              <a:t>10/17/14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3290678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493BEB-8891-4981-8F60-F62663CA60F1}" type="datetimeFigureOut">
              <a:rPr lang="en-US" smtClean="0"/>
              <a:t>10/17/14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1822307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493BEB-8891-4981-8F60-F62663CA60F1}" type="datetimeFigureOut">
              <a:rPr lang="en-US" smtClean="0"/>
              <a:t>10/17/14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90B0FA-F210-4C52-84C1-EB7B1336F82E}" type="slidenum">
              <a:rPr lang="en-US" smtClean="0"/>
              <a:t>‹#›</a:t>
            </a:fld>
            <a:endParaRPr lang="en-US"/>
          </a:p>
        </p:txBody>
      </p:sp>
    </p:spTree>
    <p:extLst>
      <p:ext uri="{BB962C8B-B14F-4D97-AF65-F5344CB8AC3E}">
        <p14:creationId xmlns:p14="http://schemas.microsoft.com/office/powerpoint/2010/main" val="344967654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493BEB-8891-4981-8F60-F62663CA60F1}" type="datetimeFigureOut">
              <a:rPr lang="en-US" smtClean="0"/>
              <a:t>10/17/14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90B0FA-F210-4C52-84C1-EB7B1336F82E}" type="slidenum">
              <a:rPr lang="en-US" smtClean="0"/>
              <a:t>‹#›</a:t>
            </a:fld>
            <a:endParaRPr lang="en-US"/>
          </a:p>
        </p:txBody>
      </p:sp>
    </p:spTree>
    <p:extLst>
      <p:ext uri="{BB962C8B-B14F-4D97-AF65-F5344CB8AC3E}">
        <p14:creationId xmlns:p14="http://schemas.microsoft.com/office/powerpoint/2010/main" val="756789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 Id="rId3"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image" Target="../media/image37.png"/><Relationship Id="rId7"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Chemistry</a:t>
            </a:r>
            <a:endParaRPr lang="en-US" dirty="0"/>
          </a:p>
        </p:txBody>
      </p:sp>
      <p:sp>
        <p:nvSpPr>
          <p:cNvPr id="3" name="Subtitle 2"/>
          <p:cNvSpPr>
            <a:spLocks noGrp="1"/>
          </p:cNvSpPr>
          <p:nvPr>
            <p:ph type="subTitle" idx="1"/>
          </p:nvPr>
        </p:nvSpPr>
        <p:spPr/>
        <p:txBody>
          <a:bodyPr/>
          <a:lstStyle/>
          <a:p>
            <a:r>
              <a:rPr lang="en-US" dirty="0" smtClean="0"/>
              <a:t>Lecture #7b</a:t>
            </a:r>
          </a:p>
          <a:p>
            <a:r>
              <a:rPr lang="en-US" smtClean="0"/>
              <a:t>Phases of Matter</a:t>
            </a:r>
            <a:endParaRPr lang="en-US" dirty="0"/>
          </a:p>
        </p:txBody>
      </p:sp>
    </p:spTree>
    <p:extLst>
      <p:ext uri="{BB962C8B-B14F-4D97-AF65-F5344CB8AC3E}">
        <p14:creationId xmlns:p14="http://schemas.microsoft.com/office/powerpoint/2010/main" val="672641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WordArt 2"/>
          <p:cNvSpPr>
            <a:spLocks noChangeArrowheads="1" noChangeShapeType="1" noTextEdit="1"/>
          </p:cNvSpPr>
          <p:nvPr/>
        </p:nvSpPr>
        <p:spPr bwMode="auto">
          <a:xfrm>
            <a:off x="838200" y="228600"/>
            <a:ext cx="7543800" cy="1935163"/>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en-US" sz="3600" kern="10">
                <a:ln w="9525">
                  <a:round/>
                  <a:headEnd/>
                  <a:tailEnd/>
                </a:ln>
                <a:gradFill rotWithShape="1">
                  <a:gsLst>
                    <a:gs pos="0">
                      <a:srgbClr val="FFFFCC"/>
                    </a:gs>
                    <a:gs pos="100000">
                      <a:srgbClr val="FF9999"/>
                    </a:gs>
                  </a:gsLst>
                  <a:lin ang="5400000" scaled="1"/>
                </a:gradFill>
                <a:latin typeface="Times New Roman"/>
                <a:cs typeface="Times New Roman"/>
              </a:rPr>
              <a:t>GAS</a:t>
            </a:r>
          </a:p>
        </p:txBody>
      </p:sp>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3810000"/>
            <a:ext cx="3048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09800"/>
            <a:ext cx="3048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257800"/>
            <a:ext cx="3784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ext Box 6"/>
          <p:cNvSpPr txBox="1">
            <a:spLocks noChangeArrowheads="1"/>
          </p:cNvSpPr>
          <p:nvPr/>
        </p:nvSpPr>
        <p:spPr bwMode="auto">
          <a:xfrm>
            <a:off x="3505200" y="2286000"/>
            <a:ext cx="52578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t>A gas takes the shape and volume of the container.  Gases can flow.</a:t>
            </a:r>
          </a:p>
        </p:txBody>
      </p:sp>
      <p:sp>
        <p:nvSpPr>
          <p:cNvPr id="22535" name="Text Box 10"/>
          <p:cNvSpPr txBox="1">
            <a:spLocks noChangeArrowheads="1"/>
          </p:cNvSpPr>
          <p:nvPr/>
        </p:nvSpPr>
        <p:spPr bwMode="auto">
          <a:xfrm>
            <a:off x="3962400" y="3200400"/>
            <a:ext cx="259080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t>The molecules in a gas bounce around, hitting each other and the container they are in.  Another word for gas is vapor.</a:t>
            </a:r>
          </a:p>
        </p:txBody>
      </p:sp>
    </p:spTree>
    <p:extLst>
      <p:ext uri="{BB962C8B-B14F-4D97-AF65-F5344CB8AC3E}">
        <p14:creationId xmlns:p14="http://schemas.microsoft.com/office/powerpoint/2010/main" val="1075225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0"/>
            <a:ext cx="65801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9130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0"/>
            <a:ext cx="4724400" cy="353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462338"/>
            <a:ext cx="5638800" cy="339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9681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329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0656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718050"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l="9622" t="9622" r="9622"/>
          <a:stretch>
            <a:fillRect/>
          </a:stretch>
        </p:blipFill>
        <p:spPr bwMode="auto">
          <a:xfrm>
            <a:off x="4767263" y="0"/>
            <a:ext cx="4376737"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Text Box 4"/>
          <p:cNvSpPr txBox="1">
            <a:spLocks noChangeArrowheads="1"/>
          </p:cNvSpPr>
          <p:nvPr/>
        </p:nvSpPr>
        <p:spPr bwMode="auto">
          <a:xfrm>
            <a:off x="4419600" y="3581400"/>
            <a:ext cx="47244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sz="2400"/>
              <a:t>Molecules in solids do not move much and have very little energy.</a:t>
            </a:r>
          </a:p>
          <a:p>
            <a:pPr>
              <a:spcBef>
                <a:spcPct val="50000"/>
              </a:spcBef>
            </a:pPr>
            <a:r>
              <a:rPr lang="en-US" sz="2400"/>
              <a:t>Liquids move around moderately quickly and have a moderate amount of energy.</a:t>
            </a:r>
          </a:p>
          <a:p>
            <a:pPr>
              <a:spcBef>
                <a:spcPct val="50000"/>
              </a:spcBef>
            </a:pPr>
            <a:r>
              <a:rPr lang="en-US" sz="2400"/>
              <a:t>Gas molecules move very fast and have a lot of energy.</a:t>
            </a:r>
          </a:p>
        </p:txBody>
      </p:sp>
    </p:spTree>
    <p:extLst>
      <p:ext uri="{BB962C8B-B14F-4D97-AF65-F5344CB8AC3E}">
        <p14:creationId xmlns:p14="http://schemas.microsoft.com/office/powerpoint/2010/main" val="4111127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0"/>
            <a:ext cx="7620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3"/>
          <p:cNvSpPr txBox="1">
            <a:spLocks noChangeArrowheads="1"/>
          </p:cNvSpPr>
          <p:nvPr/>
        </p:nvSpPr>
        <p:spPr bwMode="auto">
          <a:xfrm>
            <a:off x="533400" y="4876800"/>
            <a:ext cx="8077200" cy="18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t>Solids do not fill their container at all.</a:t>
            </a:r>
          </a:p>
          <a:p>
            <a:pPr>
              <a:spcBef>
                <a:spcPct val="50000"/>
              </a:spcBef>
            </a:pPr>
            <a:r>
              <a:rPr lang="en-US"/>
              <a:t>Liquids fill the bottom of their container.</a:t>
            </a:r>
          </a:p>
          <a:p>
            <a:pPr>
              <a:spcBef>
                <a:spcPct val="50000"/>
              </a:spcBef>
            </a:pPr>
            <a:r>
              <a:rPr lang="en-US"/>
              <a:t>Gases fill their container completely.</a:t>
            </a:r>
          </a:p>
        </p:txBody>
      </p:sp>
    </p:spTree>
    <p:extLst>
      <p:ext uri="{BB962C8B-B14F-4D97-AF65-F5344CB8AC3E}">
        <p14:creationId xmlns:p14="http://schemas.microsoft.com/office/powerpoint/2010/main" val="10016433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0"/>
            <a:ext cx="74517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9166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WordArt 2"/>
          <p:cNvSpPr>
            <a:spLocks noChangeArrowheads="1" noChangeShapeType="1" noTextEdit="1"/>
          </p:cNvSpPr>
          <p:nvPr/>
        </p:nvSpPr>
        <p:spPr bwMode="auto">
          <a:xfrm>
            <a:off x="457200" y="0"/>
            <a:ext cx="7848600" cy="16208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336699"/>
                </a:solidFill>
                <a:effectLst>
                  <a:outerShdw dist="45791" dir="2021404" algn="ctr" rotWithShape="0">
                    <a:srgbClr val="C0C0C0"/>
                  </a:outerShdw>
                </a:effectLst>
                <a:latin typeface="Times New Roman"/>
                <a:cs typeface="Times New Roman"/>
              </a:rPr>
              <a:t>PLASMA</a:t>
            </a:r>
          </a:p>
        </p:txBody>
      </p:sp>
      <p:pic>
        <p:nvPicPr>
          <p:cNvPr id="296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48000"/>
            <a:ext cx="1905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500" y="4635500"/>
            <a:ext cx="22225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5422900"/>
            <a:ext cx="3810000"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 Box 6"/>
          <p:cNvSpPr txBox="1">
            <a:spLocks noChangeArrowheads="1"/>
          </p:cNvSpPr>
          <p:nvPr/>
        </p:nvSpPr>
        <p:spPr bwMode="auto">
          <a:xfrm>
            <a:off x="1828800" y="1676400"/>
            <a:ext cx="73152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t>Plasma is the most common phase of matter in the universe, but the least common found on Earth.  Plasmas are gases made of positively and negatively charged atoms and molecules.  Examples of plasma include lightening, the gas found in fluorescent light bulbs, the gas found on stars, and the Aurora Borealis (Northern Lights).</a:t>
            </a:r>
          </a:p>
        </p:txBody>
      </p:sp>
    </p:spTree>
    <p:extLst>
      <p:ext uri="{BB962C8B-B14F-4D97-AF65-F5344CB8AC3E}">
        <p14:creationId xmlns:p14="http://schemas.microsoft.com/office/powerpoint/2010/main" val="21933457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3505200" y="304800"/>
            <a:ext cx="31861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Examples of Plasma:</a:t>
            </a:r>
          </a:p>
        </p:txBody>
      </p:sp>
      <p:pic>
        <p:nvPicPr>
          <p:cNvPr id="307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4876800"/>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494213"/>
            <a:ext cx="3733800" cy="236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457700"/>
            <a:ext cx="32004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4290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0400" y="2057400"/>
            <a:ext cx="3479800" cy="234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7200" y="0"/>
            <a:ext cx="23368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4601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638" y="0"/>
            <a:ext cx="5329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9460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609600"/>
            <a:ext cx="5334000" cy="1143000"/>
          </a:xfrm>
        </p:spPr>
        <p:txBody>
          <a:bodyPr/>
          <a:lstStyle/>
          <a:p>
            <a:pPr eaLnBrk="1" hangingPunct="1"/>
            <a:r>
              <a:rPr lang="en-US" smtClean="0"/>
              <a:t>The Phases of Matter</a:t>
            </a:r>
          </a:p>
        </p:txBody>
      </p:sp>
      <p:sp>
        <p:nvSpPr>
          <p:cNvPr id="14339" name="Rectangle 3"/>
          <p:cNvSpPr>
            <a:spLocks noGrp="1" noChangeArrowheads="1"/>
          </p:cNvSpPr>
          <p:nvPr>
            <p:ph type="body" sz="half" idx="1"/>
          </p:nvPr>
        </p:nvSpPr>
        <p:spPr/>
        <p:txBody>
          <a:bodyPr/>
          <a:lstStyle/>
          <a:p>
            <a:pPr eaLnBrk="1" hangingPunct="1"/>
            <a:endParaRPr lang="en-US" sz="4000" smtClean="0"/>
          </a:p>
          <a:p>
            <a:pPr eaLnBrk="1" hangingPunct="1"/>
            <a:r>
              <a:rPr lang="en-US" sz="4000" smtClean="0"/>
              <a:t>Solid</a:t>
            </a:r>
          </a:p>
          <a:p>
            <a:pPr eaLnBrk="1" hangingPunct="1"/>
            <a:r>
              <a:rPr lang="en-US" sz="4000" smtClean="0"/>
              <a:t>Liquid</a:t>
            </a:r>
          </a:p>
          <a:p>
            <a:pPr eaLnBrk="1" hangingPunct="1"/>
            <a:r>
              <a:rPr lang="en-US" sz="4000" smtClean="0"/>
              <a:t>Gas</a:t>
            </a:r>
          </a:p>
          <a:p>
            <a:pPr eaLnBrk="1" hangingPunct="1"/>
            <a:r>
              <a:rPr lang="en-US" sz="4000" smtClean="0"/>
              <a:t>Plasma</a:t>
            </a:r>
            <a:endParaRPr lang="en-US" sz="2800" smtClean="0"/>
          </a:p>
        </p:txBody>
      </p:sp>
      <p:pic>
        <p:nvPicPr>
          <p:cNvPr id="1434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2700338"/>
            <a:ext cx="6400800" cy="415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0"/>
            <a:ext cx="2895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6948876"/>
      </p:ext>
    </p:extLst>
  </p:cSld>
  <p:clrMapOvr>
    <a:masterClrMapping/>
  </p:clrMapOvr>
  <p:transition xmlns:p14="http://schemas.microsoft.com/office/powerpoint/2010/mai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9625"/>
            <a:ext cx="914400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8122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219200"/>
            <a:ext cx="40386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 Box 3"/>
          <p:cNvSpPr txBox="1">
            <a:spLocks noChangeArrowheads="1"/>
          </p:cNvSpPr>
          <p:nvPr/>
        </p:nvSpPr>
        <p:spPr bwMode="auto">
          <a:xfrm>
            <a:off x="6553200" y="3124200"/>
            <a:ext cx="2590800"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r>
              <a:rPr lang="en-US" sz="1800" b="1">
                <a:solidFill>
                  <a:srgbClr val="000000"/>
                </a:solidFill>
                <a:latin typeface="Lucida Grande" charset="0"/>
              </a:rPr>
              <a:t>Plasma</a:t>
            </a:r>
            <a:endParaRPr lang="en-US" sz="1800">
              <a:solidFill>
                <a:srgbClr val="000000"/>
              </a:solidFill>
              <a:latin typeface="Lucida Grande" charset="0"/>
            </a:endParaRPr>
          </a:p>
          <a:p>
            <a:r>
              <a:rPr lang="en-US" sz="1800">
                <a:solidFill>
                  <a:srgbClr val="000000"/>
                </a:solidFill>
                <a:latin typeface="Lucida Grande" charset="0"/>
              </a:rPr>
              <a:t>Molecules are dissociated into component atoms; electrons move freely among positively charged ions. The plasma state pertains to high energy gas, more relevant to astrophysics than planetary sciences. </a:t>
            </a:r>
          </a:p>
        </p:txBody>
      </p:sp>
      <p:sp>
        <p:nvSpPr>
          <p:cNvPr id="33796" name="Text Box 4"/>
          <p:cNvSpPr txBox="1">
            <a:spLocks noChangeArrowheads="1"/>
          </p:cNvSpPr>
          <p:nvPr/>
        </p:nvSpPr>
        <p:spPr bwMode="auto">
          <a:xfrm>
            <a:off x="0" y="228600"/>
            <a:ext cx="266700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r>
              <a:rPr lang="en-US" sz="1800" b="1">
                <a:solidFill>
                  <a:srgbClr val="000000"/>
                </a:solidFill>
                <a:latin typeface="Lucida Grande" charset="0"/>
              </a:rPr>
              <a:t>Solid</a:t>
            </a:r>
            <a:endParaRPr lang="en-US" sz="1800">
              <a:solidFill>
                <a:srgbClr val="000000"/>
              </a:solidFill>
              <a:latin typeface="Lucida Grande" charset="0"/>
            </a:endParaRPr>
          </a:p>
          <a:p>
            <a:r>
              <a:rPr lang="en-US" sz="1800">
                <a:solidFill>
                  <a:srgbClr val="000000"/>
                </a:solidFill>
                <a:latin typeface="Lucida Grande" charset="0"/>
              </a:rPr>
              <a:t>Atoms or molecules are held in place, closely packed together; bonds are tight. A solid has a fixed shape and volume.</a:t>
            </a:r>
          </a:p>
        </p:txBody>
      </p:sp>
      <p:sp>
        <p:nvSpPr>
          <p:cNvPr id="33797" name="Text Box 5"/>
          <p:cNvSpPr txBox="1">
            <a:spLocks noChangeArrowheads="1"/>
          </p:cNvSpPr>
          <p:nvPr/>
        </p:nvSpPr>
        <p:spPr bwMode="auto">
          <a:xfrm>
            <a:off x="0" y="3429000"/>
            <a:ext cx="26670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r>
              <a:rPr lang="en-US" sz="1800" b="1">
                <a:solidFill>
                  <a:srgbClr val="000000"/>
                </a:solidFill>
                <a:latin typeface="Lucida Grande" charset="0"/>
              </a:rPr>
              <a:t>Gas</a:t>
            </a:r>
            <a:endParaRPr lang="en-US" sz="1800">
              <a:solidFill>
                <a:srgbClr val="000000"/>
              </a:solidFill>
              <a:latin typeface="Lucida Grande" charset="0"/>
            </a:endParaRPr>
          </a:p>
          <a:p>
            <a:r>
              <a:rPr lang="en-US" sz="1800">
                <a:solidFill>
                  <a:srgbClr val="000000"/>
                </a:solidFill>
                <a:latin typeface="Lucida Grande" charset="0"/>
              </a:rPr>
              <a:t>Atoms or molecules move essentially unconstrained. Low density state of matter, having neither fixed volume or shape. A gas will expand to fill the available volume.</a:t>
            </a:r>
          </a:p>
        </p:txBody>
      </p:sp>
      <p:sp>
        <p:nvSpPr>
          <p:cNvPr id="33798" name="Text Box 6"/>
          <p:cNvSpPr txBox="1">
            <a:spLocks noChangeArrowheads="1"/>
          </p:cNvSpPr>
          <p:nvPr/>
        </p:nvSpPr>
        <p:spPr bwMode="auto">
          <a:xfrm>
            <a:off x="6477000" y="0"/>
            <a:ext cx="26670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r>
              <a:rPr lang="en-US" sz="1800" b="1">
                <a:solidFill>
                  <a:srgbClr val="000000"/>
                </a:solidFill>
                <a:latin typeface="Lucida Grande" charset="0"/>
              </a:rPr>
              <a:t>Liquid</a:t>
            </a:r>
            <a:endParaRPr lang="en-US" sz="1800">
              <a:solidFill>
                <a:srgbClr val="000000"/>
              </a:solidFill>
              <a:latin typeface="Lucida Grande" charset="0"/>
            </a:endParaRPr>
          </a:p>
          <a:p>
            <a:r>
              <a:rPr lang="en-US" sz="1800">
                <a:solidFill>
                  <a:srgbClr val="000000"/>
                </a:solidFill>
                <a:latin typeface="Lucida Grande" charset="0"/>
              </a:rPr>
              <a:t>Atoms or molecules remain together, but move relatively easy. A liquid will assume the shape of its container, but has a fixed volume depending upon the temperature.</a:t>
            </a:r>
          </a:p>
        </p:txBody>
      </p:sp>
    </p:spTree>
    <p:extLst>
      <p:ext uri="{BB962C8B-B14F-4D97-AF65-F5344CB8AC3E}">
        <p14:creationId xmlns:p14="http://schemas.microsoft.com/office/powerpoint/2010/main" val="2793804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http://www.electricalfun.com/images/phases_of_mat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
            <a:ext cx="9144000" cy="583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9139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WordArt 4" descr="White marble"/>
          <p:cNvSpPr>
            <a:spLocks noChangeArrowheads="1" noChangeShapeType="1" noTextEdit="1"/>
          </p:cNvSpPr>
          <p:nvPr/>
        </p:nvSpPr>
        <p:spPr bwMode="auto">
          <a:xfrm>
            <a:off x="533400" y="228600"/>
            <a:ext cx="7848600" cy="1614488"/>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en-US" sz="3600" kern="10">
                <a:ln w="9525">
                  <a:round/>
                  <a:headEnd/>
                  <a:tailEnd/>
                </a:ln>
                <a:blipFill dpi="0" rotWithShape="0">
                  <a:blip r:embed="rId2"/>
                  <a:srcRect/>
                  <a:tile tx="0" ty="0" sx="100000" sy="100000" flip="none" algn="tl"/>
                </a:blipFill>
                <a:latin typeface="Arial Black"/>
              </a:rPr>
              <a:t>SOLID</a:t>
            </a:r>
          </a:p>
        </p:txBody>
      </p:sp>
      <p:pic>
        <p:nvPicPr>
          <p:cNvPr id="1638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2057400"/>
            <a:ext cx="18034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5029200"/>
            <a:ext cx="15748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5257800"/>
            <a:ext cx="3784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 Box 8"/>
          <p:cNvSpPr txBox="1">
            <a:spLocks noChangeArrowheads="1"/>
          </p:cNvSpPr>
          <p:nvPr/>
        </p:nvSpPr>
        <p:spPr bwMode="auto">
          <a:xfrm>
            <a:off x="533400" y="2514600"/>
            <a:ext cx="6400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t>A solid has definite shape and volume.</a:t>
            </a:r>
          </a:p>
        </p:txBody>
      </p:sp>
      <p:sp>
        <p:nvSpPr>
          <p:cNvPr id="16391" name="Text Box 9"/>
          <p:cNvSpPr txBox="1">
            <a:spLocks noChangeArrowheads="1"/>
          </p:cNvSpPr>
          <p:nvPr/>
        </p:nvSpPr>
        <p:spPr bwMode="auto">
          <a:xfrm>
            <a:off x="4038600" y="5181600"/>
            <a:ext cx="32004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t>Solids have 2 phases: amorphous and crystalline.</a:t>
            </a:r>
          </a:p>
        </p:txBody>
      </p:sp>
      <p:sp>
        <p:nvSpPr>
          <p:cNvPr id="16392" name="Text Box 10"/>
          <p:cNvSpPr txBox="1">
            <a:spLocks noChangeArrowheads="1"/>
          </p:cNvSpPr>
          <p:nvPr/>
        </p:nvSpPr>
        <p:spPr bwMode="auto">
          <a:xfrm>
            <a:off x="533400" y="3124200"/>
            <a:ext cx="63246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solidFill>
                  <a:srgbClr val="000000"/>
                </a:solidFill>
                <a:latin typeface="Times New Roman" charset="0"/>
              </a:rPr>
              <a:t>Solids are usually hard because their molecules have been packed together.  The atoms or molecules of a solid will spin, but not move from their position. </a:t>
            </a:r>
          </a:p>
        </p:txBody>
      </p:sp>
    </p:spTree>
    <p:extLst>
      <p:ext uri="{BB962C8B-B14F-4D97-AF65-F5344CB8AC3E}">
        <p14:creationId xmlns:p14="http://schemas.microsoft.com/office/powerpoint/2010/main" val="3133180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81000" y="0"/>
            <a:ext cx="84582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b="1"/>
              <a:t>Amorphous solids</a:t>
            </a:r>
            <a:r>
              <a:rPr lang="en-US"/>
              <a:t> are solids that have relatively short chains of atoms (tens to hundreds of atoms long).  The atom chains move and give the solid the ability to change shape, yet remain solid to the touch.  Amorphous solids do not flow.</a:t>
            </a:r>
            <a:endParaRPr lang="en-US" b="1"/>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b="56734"/>
          <a:stretch>
            <a:fillRect/>
          </a:stretch>
        </p:blipFill>
        <p:spPr bwMode="auto">
          <a:xfrm>
            <a:off x="3606800" y="3817938"/>
            <a:ext cx="5537200" cy="304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 Box 4"/>
          <p:cNvSpPr txBox="1">
            <a:spLocks noChangeArrowheads="1"/>
          </p:cNvSpPr>
          <p:nvPr/>
        </p:nvSpPr>
        <p:spPr bwMode="auto">
          <a:xfrm>
            <a:off x="304800" y="2362200"/>
            <a:ext cx="8305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b="1"/>
              <a:t>Crystalline solids</a:t>
            </a:r>
            <a:r>
              <a:rPr lang="en-US"/>
              <a:t> are solids that have long chains of atoms (millions of atoms long).  The atom chains cannot move, so the solid cannot change shape.</a:t>
            </a:r>
            <a:endParaRPr lang="en-US" b="1"/>
          </a:p>
        </p:txBody>
      </p:sp>
      <p:pic>
        <p:nvPicPr>
          <p:cNvPr id="174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038600"/>
            <a:ext cx="24765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9122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Crystal Lattice</a:t>
            </a:r>
          </a:p>
        </p:txBody>
      </p:sp>
      <p:sp>
        <p:nvSpPr>
          <p:cNvPr id="18435" name="Rectangle 9"/>
          <p:cNvSpPr>
            <a:spLocks noChangeArrowheads="1"/>
          </p:cNvSpPr>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Char char="•"/>
            </a:pPr>
            <a:r>
              <a:rPr lang="en-US" sz="3200"/>
              <a:t>Appears only in a solid.</a:t>
            </a:r>
          </a:p>
          <a:p>
            <a:pPr marL="342900" indent="-342900" eaLnBrk="1" hangingPunct="1">
              <a:spcBef>
                <a:spcPct val="20000"/>
              </a:spcBef>
              <a:buFontTx/>
              <a:buChar char="•"/>
            </a:pPr>
            <a:r>
              <a:rPr lang="en-US" sz="3200"/>
              <a:t>Shapes are clearly defined and symmetrical. </a:t>
            </a:r>
          </a:p>
          <a:p>
            <a:pPr marL="342900" indent="-342900" eaLnBrk="1" hangingPunct="1">
              <a:spcBef>
                <a:spcPct val="20000"/>
              </a:spcBef>
              <a:buFontTx/>
              <a:buChar char="•"/>
            </a:pPr>
            <a:r>
              <a:rPr lang="en-US" sz="3200"/>
              <a:t>Particles are in a 3-D pattern which repeats.</a:t>
            </a:r>
          </a:p>
          <a:p>
            <a:pPr marL="342900" indent="-342900" eaLnBrk="1" hangingPunct="1">
              <a:spcBef>
                <a:spcPct val="20000"/>
              </a:spcBef>
              <a:buFontTx/>
              <a:buChar char="•"/>
            </a:pPr>
            <a:endParaRPr lang="en-US" sz="3200"/>
          </a:p>
        </p:txBody>
      </p:sp>
      <p:pic>
        <p:nvPicPr>
          <p:cNvPr id="18436"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3733800"/>
            <a:ext cx="2895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4800600"/>
            <a:ext cx="236220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598988"/>
            <a:ext cx="2730500"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9469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Amorphous Material</a:t>
            </a:r>
          </a:p>
        </p:txBody>
      </p:sp>
      <p:sp>
        <p:nvSpPr>
          <p:cNvPr id="19459" name="Rectangle 3"/>
          <p:cNvSpPr>
            <a:spLocks noChangeArrowheads="1"/>
          </p:cNvSpPr>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Char char="•"/>
            </a:pPr>
            <a:r>
              <a:rPr lang="en-US" sz="3200"/>
              <a:t>Incomplete crystal lattice</a:t>
            </a:r>
          </a:p>
          <a:p>
            <a:pPr marL="342900" indent="-342900" eaLnBrk="1" hangingPunct="1">
              <a:spcBef>
                <a:spcPct val="20000"/>
              </a:spcBef>
              <a:buFontTx/>
              <a:buChar char="•"/>
            </a:pPr>
            <a:r>
              <a:rPr lang="en-US" sz="3200"/>
              <a:t>Candles and cotton candy are examples</a:t>
            </a:r>
          </a:p>
          <a:p>
            <a:pPr marL="342900" indent="-342900" eaLnBrk="1" hangingPunct="1">
              <a:spcBef>
                <a:spcPct val="20000"/>
              </a:spcBef>
              <a:buFontTx/>
              <a:buChar char="•"/>
            </a:pPr>
            <a:r>
              <a:rPr lang="en-US" sz="3200"/>
              <a:t>No defined shape or form </a:t>
            </a:r>
          </a:p>
        </p:txBody>
      </p:sp>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114800"/>
            <a:ext cx="22621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4648200"/>
            <a:ext cx="1828800"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4114800"/>
            <a:ext cx="2362200"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5108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WordArt 2"/>
          <p:cNvSpPr>
            <a:spLocks noChangeArrowheads="1" noChangeShapeType="1" noTextEdit="1"/>
          </p:cNvSpPr>
          <p:nvPr/>
        </p:nvSpPr>
        <p:spPr bwMode="auto">
          <a:xfrm>
            <a:off x="609600" y="228600"/>
            <a:ext cx="7696200" cy="18827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en-US" sz="6600" kern="10">
                <a:gradFill rotWithShape="1">
                  <a:gsLst>
                    <a:gs pos="0">
                      <a:srgbClr val="9999FF"/>
                    </a:gs>
                    <a:gs pos="100000">
                      <a:srgbClr val="009999"/>
                    </a:gs>
                  </a:gsLst>
                  <a:lin ang="5400000" scaled="1"/>
                </a:gradFill>
                <a:effectLst>
                  <a:outerShdw dist="53882" dir="2700000" algn="ctr" rotWithShape="0">
                    <a:srgbClr val="C0C0C0"/>
                  </a:outerShdw>
                </a:effectLst>
                <a:latin typeface="Times New Roman"/>
                <a:cs typeface="Times New Roman"/>
              </a:rPr>
              <a:t>LIQUID</a:t>
            </a:r>
          </a:p>
        </p:txBody>
      </p:sp>
      <p:pic>
        <p:nvPicPr>
          <p:cNvPr id="2048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3810000"/>
            <a:ext cx="3048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5257800"/>
            <a:ext cx="3784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 Box 6"/>
          <p:cNvSpPr txBox="1">
            <a:spLocks noChangeArrowheads="1"/>
          </p:cNvSpPr>
          <p:nvPr/>
        </p:nvSpPr>
        <p:spPr bwMode="auto">
          <a:xfrm>
            <a:off x="304800" y="1981200"/>
            <a:ext cx="85344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t>A liquid has definite volume, but takes the shape of the container.  Liquids can flow.  Liquids are difficult to compress (push the molecules together).  The molecules move freely within the bounds of the liquid, though they can escape. </a:t>
            </a:r>
          </a:p>
        </p:txBody>
      </p:sp>
      <p:sp>
        <p:nvSpPr>
          <p:cNvPr id="20486" name="Text Box 7"/>
          <p:cNvSpPr txBox="1">
            <a:spLocks noChangeArrowheads="1"/>
          </p:cNvSpPr>
          <p:nvPr/>
        </p:nvSpPr>
        <p:spPr bwMode="auto">
          <a:xfrm>
            <a:off x="304800" y="4267200"/>
            <a:ext cx="5562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t>Molecules of a liquid are cohesive, meaning they stick together.</a:t>
            </a:r>
          </a:p>
        </p:txBody>
      </p:sp>
      <p:pic>
        <p:nvPicPr>
          <p:cNvPr id="2048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5381625"/>
            <a:ext cx="19812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535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WordArt 2"/>
          <p:cNvSpPr>
            <a:spLocks noChangeArrowheads="1" noChangeShapeType="1" noTextEdit="1"/>
          </p:cNvSpPr>
          <p:nvPr/>
        </p:nvSpPr>
        <p:spPr bwMode="auto">
          <a:xfrm>
            <a:off x="1219200" y="304800"/>
            <a:ext cx="6272213" cy="1385888"/>
          </a:xfrm>
          <a:prstGeom prst="rect">
            <a:avLst/>
          </a:prstGeom>
        </p:spPr>
        <p:txBody>
          <a:bodyPr wrap="none" fromWordArt="1">
            <a:prstTxWarp prst="textDoubleWave1">
              <a:avLst>
                <a:gd name="adj1" fmla="val 6500"/>
                <a:gd name="adj2" fmla="val 0"/>
              </a:avLst>
            </a:prstTxWarp>
          </a:bodyPr>
          <a:lstStyle/>
          <a:p>
            <a:pPr algn="ctr"/>
            <a:r>
              <a:rPr lang="en-US" sz="3600" kern="10" spc="-360" dirty="0">
                <a:ln w="12700">
                  <a:solidFill>
                    <a:srgbClr val="000099"/>
                  </a:solidFill>
                  <a:round/>
                  <a:headEnd/>
                  <a:tailEnd/>
                </a:ln>
                <a:solidFill>
                  <a:srgbClr val="33CCFF"/>
                </a:solidFill>
                <a:effectLst>
                  <a:outerShdw dist="125724" dir="18900000" algn="ctr" rotWithShape="0">
                    <a:srgbClr val="000099"/>
                  </a:outerShdw>
                </a:effectLst>
                <a:latin typeface="Comic Sans MS"/>
                <a:cs typeface="Comic Sans MS"/>
              </a:rPr>
              <a:t>Liquid Crystals</a:t>
            </a:r>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676400"/>
            <a:ext cx="3886200" cy="230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5"/>
          <p:cNvSpPr txBox="1">
            <a:spLocks noChangeArrowheads="1"/>
          </p:cNvSpPr>
          <p:nvPr/>
        </p:nvSpPr>
        <p:spPr bwMode="auto">
          <a:xfrm>
            <a:off x="4495800" y="1600200"/>
            <a:ext cx="4267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a:t>When a solid melts, its crystal lattices disintigrate and particles lose their 3-D pattern.  However, when some materials called </a:t>
            </a:r>
            <a:r>
              <a:rPr lang="en-US" b="1"/>
              <a:t>liquid crystals</a:t>
            </a:r>
            <a:r>
              <a:rPr lang="en-US"/>
              <a:t> melt, they lose their</a:t>
            </a:r>
          </a:p>
        </p:txBody>
      </p:sp>
      <p:sp>
        <p:nvSpPr>
          <p:cNvPr id="21509" name="Text Box 6"/>
          <p:cNvSpPr txBox="1">
            <a:spLocks noChangeArrowheads="1"/>
          </p:cNvSpPr>
          <p:nvPr/>
        </p:nvSpPr>
        <p:spPr bwMode="auto">
          <a:xfrm>
            <a:off x="0" y="4086225"/>
            <a:ext cx="5791200"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a:defRPr>
            </a:lvl1pPr>
            <a:lvl2pPr marL="742950" indent="-285750">
              <a:defRPr sz="2800">
                <a:solidFill>
                  <a:schemeClr val="tx1"/>
                </a:solidFill>
                <a:latin typeface="Times"/>
              </a:defRPr>
            </a:lvl2pPr>
            <a:lvl3pPr marL="1143000" indent="-228600">
              <a:defRPr sz="2800">
                <a:solidFill>
                  <a:schemeClr val="tx1"/>
                </a:solidFill>
                <a:latin typeface="Times"/>
              </a:defRPr>
            </a:lvl3pPr>
            <a:lvl4pPr marL="1600200" indent="-228600">
              <a:defRPr sz="2800">
                <a:solidFill>
                  <a:schemeClr val="tx1"/>
                </a:solidFill>
                <a:latin typeface="Times"/>
              </a:defRPr>
            </a:lvl4pPr>
            <a:lvl5pPr marL="2057400" indent="-228600">
              <a:defRPr sz="2800">
                <a:solidFill>
                  <a:schemeClr val="tx1"/>
                </a:solidFill>
                <a:latin typeface="Times"/>
              </a:defRPr>
            </a:lvl5pPr>
            <a:lvl6pPr marL="2514600" indent="-228600" eaLnBrk="0" fontAlgn="base" hangingPunct="0">
              <a:spcBef>
                <a:spcPct val="0"/>
              </a:spcBef>
              <a:spcAft>
                <a:spcPct val="0"/>
              </a:spcAft>
              <a:defRPr sz="2800">
                <a:solidFill>
                  <a:schemeClr val="tx1"/>
                </a:solidFill>
                <a:latin typeface="Times"/>
              </a:defRPr>
            </a:lvl6pPr>
            <a:lvl7pPr marL="2971800" indent="-228600" eaLnBrk="0" fontAlgn="base" hangingPunct="0">
              <a:spcBef>
                <a:spcPct val="0"/>
              </a:spcBef>
              <a:spcAft>
                <a:spcPct val="0"/>
              </a:spcAft>
              <a:defRPr sz="2800">
                <a:solidFill>
                  <a:schemeClr val="tx1"/>
                </a:solidFill>
                <a:latin typeface="Times"/>
              </a:defRPr>
            </a:lvl7pPr>
            <a:lvl8pPr marL="3429000" indent="-228600" eaLnBrk="0" fontAlgn="base" hangingPunct="0">
              <a:spcBef>
                <a:spcPct val="0"/>
              </a:spcBef>
              <a:spcAft>
                <a:spcPct val="0"/>
              </a:spcAft>
              <a:defRPr sz="2800">
                <a:solidFill>
                  <a:schemeClr val="tx1"/>
                </a:solidFill>
                <a:latin typeface="Times"/>
              </a:defRPr>
            </a:lvl8pPr>
            <a:lvl9pPr marL="3886200" indent="-228600" eaLnBrk="0" fontAlgn="base" hangingPunct="0">
              <a:spcBef>
                <a:spcPct val="0"/>
              </a:spcBef>
              <a:spcAft>
                <a:spcPct val="0"/>
              </a:spcAft>
              <a:defRPr sz="2800">
                <a:solidFill>
                  <a:schemeClr val="tx1"/>
                </a:solidFill>
                <a:latin typeface="Times"/>
              </a:defRPr>
            </a:lvl9pPr>
          </a:lstStyle>
          <a:p>
            <a:pPr>
              <a:spcBef>
                <a:spcPct val="50000"/>
              </a:spcBef>
            </a:pPr>
            <a:r>
              <a:rPr lang="en-US" sz="2200"/>
              <a:t>Rigid organization in only one or 2 dimensions.  The forces holding the particles together are fairly weak.  When the lattices are broken, the crystal can flow like a liquid.  Liquid crystal displays (LCDs) are used in watches, thermometer, laptop computers, and calculators because they can melt and solidify with varying electrical charges.</a:t>
            </a:r>
          </a:p>
        </p:txBody>
      </p:sp>
      <p:pic>
        <p:nvPicPr>
          <p:cNvPr id="2151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9138" y="4713288"/>
            <a:ext cx="3344862"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5360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626</Words>
  <Application>Microsoft Macintosh PowerPoint</Application>
  <PresentationFormat>On-screen Show (4:3)</PresentationFormat>
  <Paragraphs>49</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Chemistry</vt:lpstr>
      <vt:lpstr>The Phases of Matter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Chemistry</dc:title>
  <dc:creator>Rebekah Marchilena</dc:creator>
  <cp:lastModifiedBy>IT</cp:lastModifiedBy>
  <cp:revision>2</cp:revision>
  <dcterms:created xsi:type="dcterms:W3CDTF">2012-10-22T12:40:27Z</dcterms:created>
  <dcterms:modified xsi:type="dcterms:W3CDTF">2014-10-17T12:02:41Z</dcterms:modified>
</cp:coreProperties>
</file>